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2" r:id="rId3"/>
    <p:sldId id="263" r:id="rId4"/>
    <p:sldId id="259" r:id="rId5"/>
    <p:sldId id="264" r:id="rId6"/>
    <p:sldId id="260" r:id="rId7"/>
    <p:sldId id="265" r:id="rId8"/>
    <p:sldId id="261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CB7CA-E97C-4A5F-BEFF-721D3C56175D}" type="datetimeFigureOut">
              <a:rPr lang="en-US" smtClean="0"/>
              <a:t>9/10/2019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D0AD5-4C3A-4099-A907-49428E4C9E8D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D0AD5-4C3A-4099-A907-49428E4C9E8D}" type="slidenum">
              <a:rPr lang="en-IN" smtClean="0"/>
              <a:t>11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9A7F-477E-4AE9-830E-C2CDE8801809}" type="datetimeFigureOut">
              <a:rPr lang="en-US" smtClean="0"/>
              <a:t>9/10/2019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D7AE-F031-4098-907E-250EDE446EF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9A7F-477E-4AE9-830E-C2CDE8801809}" type="datetimeFigureOut">
              <a:rPr lang="en-US" smtClean="0"/>
              <a:t>9/10/2019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D7AE-F031-4098-907E-250EDE446EF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9A7F-477E-4AE9-830E-C2CDE8801809}" type="datetimeFigureOut">
              <a:rPr lang="en-US" smtClean="0"/>
              <a:t>9/10/2019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D7AE-F031-4098-907E-250EDE446EF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9A7F-477E-4AE9-830E-C2CDE8801809}" type="datetimeFigureOut">
              <a:rPr lang="en-US" smtClean="0"/>
              <a:t>9/10/2019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D7AE-F031-4098-907E-250EDE446EF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9A7F-477E-4AE9-830E-C2CDE8801809}" type="datetimeFigureOut">
              <a:rPr lang="en-US" smtClean="0"/>
              <a:t>9/10/2019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D7AE-F031-4098-907E-250EDE446EF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9A7F-477E-4AE9-830E-C2CDE8801809}" type="datetimeFigureOut">
              <a:rPr lang="en-US" smtClean="0"/>
              <a:t>9/10/2019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D7AE-F031-4098-907E-250EDE446EF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9A7F-477E-4AE9-830E-C2CDE8801809}" type="datetimeFigureOut">
              <a:rPr lang="en-US" smtClean="0"/>
              <a:t>9/10/2019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D7AE-F031-4098-907E-250EDE446EF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9A7F-477E-4AE9-830E-C2CDE8801809}" type="datetimeFigureOut">
              <a:rPr lang="en-US" smtClean="0"/>
              <a:t>9/10/2019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D7AE-F031-4098-907E-250EDE446EF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9A7F-477E-4AE9-830E-C2CDE8801809}" type="datetimeFigureOut">
              <a:rPr lang="en-US" smtClean="0"/>
              <a:t>9/10/2019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D7AE-F031-4098-907E-250EDE446EF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9A7F-477E-4AE9-830E-C2CDE8801809}" type="datetimeFigureOut">
              <a:rPr lang="en-US" smtClean="0"/>
              <a:t>9/10/2019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D7AE-F031-4098-907E-250EDE446EF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9A7F-477E-4AE9-830E-C2CDE8801809}" type="datetimeFigureOut">
              <a:rPr lang="en-US" smtClean="0"/>
              <a:t>9/10/2019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D7AE-F031-4098-907E-250EDE446EF5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09A7F-477E-4AE9-830E-C2CDE8801809}" type="datetimeFigureOut">
              <a:rPr lang="en-US" smtClean="0"/>
              <a:t>9/10/2019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0D7AE-F031-4098-907E-250EDE446EF5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772400" cy="1470025"/>
          </a:xfrm>
        </p:spPr>
        <p:txBody>
          <a:bodyPr/>
          <a:lstStyle/>
          <a:p>
            <a:r>
              <a:rPr lang="en-IN" b="1" dirty="0" smtClean="0"/>
              <a:t>NOMENCLATURE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1928802"/>
            <a:ext cx="6400800" cy="857256"/>
          </a:xfrm>
        </p:spPr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</a:rPr>
              <a:t>COORDINATION COMPOUND</a:t>
            </a:r>
            <a:endParaRPr lang="en-IN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000372"/>
            <a:ext cx="3214710" cy="2520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1284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solidFill>
                  <a:srgbClr val="C00000"/>
                </a:solidFill>
              </a:rPr>
              <a:t>1</a:t>
            </a:r>
            <a:r>
              <a:rPr lang="en-IN" sz="2400" b="1" dirty="0">
                <a:solidFill>
                  <a:srgbClr val="C00000"/>
                </a:solidFill>
              </a:rPr>
              <a:t>. [Cr(NH</a:t>
            </a:r>
            <a:r>
              <a:rPr lang="en-IN" sz="2400" b="1" baseline="-25000" dirty="0">
                <a:solidFill>
                  <a:srgbClr val="C00000"/>
                </a:solidFill>
              </a:rPr>
              <a:t>3</a:t>
            </a:r>
            <a:r>
              <a:rPr lang="en-IN" sz="2400" b="1" dirty="0">
                <a:solidFill>
                  <a:srgbClr val="C00000"/>
                </a:solidFill>
              </a:rPr>
              <a:t>)</a:t>
            </a:r>
            <a:r>
              <a:rPr lang="en-IN" sz="2400" b="1" baseline="-25000" dirty="0">
                <a:solidFill>
                  <a:srgbClr val="C00000"/>
                </a:solidFill>
              </a:rPr>
              <a:t>3</a:t>
            </a:r>
            <a:r>
              <a:rPr lang="en-IN" sz="2400" b="1" dirty="0">
                <a:solidFill>
                  <a:srgbClr val="C00000"/>
                </a:solidFill>
              </a:rPr>
              <a:t>(H</a:t>
            </a:r>
            <a:r>
              <a:rPr lang="en-IN" sz="2400" b="1" baseline="-25000" dirty="0">
                <a:solidFill>
                  <a:srgbClr val="C00000"/>
                </a:solidFill>
              </a:rPr>
              <a:t>2</a:t>
            </a:r>
            <a:r>
              <a:rPr lang="en-IN" sz="2400" b="1" dirty="0">
                <a:solidFill>
                  <a:srgbClr val="C00000"/>
                </a:solidFill>
              </a:rPr>
              <a:t>O)</a:t>
            </a:r>
            <a:r>
              <a:rPr lang="en-IN" sz="2400" b="1" baseline="-25000" dirty="0">
                <a:solidFill>
                  <a:srgbClr val="C00000"/>
                </a:solidFill>
              </a:rPr>
              <a:t>3</a:t>
            </a:r>
            <a:r>
              <a:rPr lang="en-IN" sz="2400" b="1" dirty="0">
                <a:solidFill>
                  <a:srgbClr val="C00000"/>
                </a:solidFill>
              </a:rPr>
              <a:t>]Cl</a:t>
            </a:r>
            <a:r>
              <a:rPr lang="en-IN" sz="2400" b="1" baseline="-25000" dirty="0">
                <a:solidFill>
                  <a:srgbClr val="C00000"/>
                </a:solidFill>
              </a:rPr>
              <a:t>3</a:t>
            </a:r>
            <a:endParaRPr lang="en-IN" sz="2400" b="1" dirty="0">
              <a:solidFill>
                <a:srgbClr val="C00000"/>
              </a:solidFill>
            </a:endParaRPr>
          </a:p>
          <a:p>
            <a:r>
              <a:rPr lang="en-IN" sz="2400" b="1" dirty="0"/>
              <a:t>Answer: </a:t>
            </a:r>
            <a:r>
              <a:rPr lang="en-IN" sz="2400" b="1" dirty="0" err="1">
                <a:solidFill>
                  <a:srgbClr val="C00000"/>
                </a:solidFill>
              </a:rPr>
              <a:t>triamminetriaquachromium</a:t>
            </a:r>
            <a:r>
              <a:rPr lang="en-IN" sz="2400" b="1" dirty="0">
                <a:solidFill>
                  <a:srgbClr val="C00000"/>
                </a:solidFill>
              </a:rPr>
              <a:t>(III) chloride</a:t>
            </a:r>
            <a:endParaRPr lang="en-IN" sz="2400" dirty="0">
              <a:solidFill>
                <a:srgbClr val="C00000"/>
              </a:solidFill>
            </a:endParaRPr>
          </a:p>
          <a:p>
            <a:r>
              <a:rPr lang="en-IN" sz="2400" b="1" dirty="0"/>
              <a:t>Solution: </a:t>
            </a:r>
            <a:endParaRPr lang="en-IN" sz="2400" b="1" dirty="0" smtClean="0"/>
          </a:p>
          <a:p>
            <a:pPr>
              <a:buFont typeface="Arial" pitchFamily="34" charset="0"/>
              <a:buChar char="•"/>
            </a:pPr>
            <a:r>
              <a:rPr lang="en-IN" sz="2400" b="1" dirty="0" smtClean="0"/>
              <a:t>The </a:t>
            </a:r>
            <a:r>
              <a:rPr lang="en-IN" sz="2400" b="1" dirty="0"/>
              <a:t>complex ion is inside the parentheses, which is a </a:t>
            </a:r>
            <a:r>
              <a:rPr lang="en-IN" sz="2400" b="1" dirty="0" err="1">
                <a:solidFill>
                  <a:srgbClr val="C00000"/>
                </a:solidFill>
              </a:rPr>
              <a:t>cation</a:t>
            </a:r>
            <a:r>
              <a:rPr lang="en-IN" sz="2400" b="1" dirty="0"/>
              <a:t>.</a:t>
            </a:r>
            <a:endParaRPr lang="en-IN" sz="2400" dirty="0"/>
          </a:p>
          <a:p>
            <a:pPr>
              <a:buFont typeface="Arial" pitchFamily="34" charset="0"/>
              <a:buChar char="•"/>
            </a:pPr>
            <a:r>
              <a:rPr lang="en-IN" sz="2400" b="1" dirty="0"/>
              <a:t>The ammine </a:t>
            </a:r>
            <a:r>
              <a:rPr lang="en-IN" sz="2400" b="1" dirty="0" err="1"/>
              <a:t>ligands</a:t>
            </a:r>
            <a:r>
              <a:rPr lang="en-IN" sz="2400" b="1" dirty="0"/>
              <a:t> are named before the aqua </a:t>
            </a:r>
            <a:r>
              <a:rPr lang="en-IN" sz="2400" b="1" dirty="0" err="1">
                <a:solidFill>
                  <a:srgbClr val="C00000"/>
                </a:solidFill>
              </a:rPr>
              <a:t>ligands</a:t>
            </a:r>
            <a:r>
              <a:rPr lang="en-IN" sz="2400" b="1" dirty="0"/>
              <a:t> according to </a:t>
            </a:r>
            <a:r>
              <a:rPr lang="en-IN" sz="2400" b="1" dirty="0">
                <a:solidFill>
                  <a:srgbClr val="C00000"/>
                </a:solidFill>
              </a:rPr>
              <a:t>alphabetical </a:t>
            </a:r>
            <a:r>
              <a:rPr lang="en-IN" sz="2400" b="1" dirty="0"/>
              <a:t>order.</a:t>
            </a:r>
            <a:endParaRPr lang="en-IN" sz="2400" dirty="0"/>
          </a:p>
          <a:p>
            <a:pPr>
              <a:buFont typeface="Arial" pitchFamily="34" charset="0"/>
              <a:buChar char="•"/>
            </a:pPr>
            <a:r>
              <a:rPr lang="en-IN" sz="2400" b="1" dirty="0"/>
              <a:t>Since there are </a:t>
            </a:r>
            <a:r>
              <a:rPr lang="en-IN" sz="2400" b="1" dirty="0">
                <a:solidFill>
                  <a:srgbClr val="C00000"/>
                </a:solidFill>
              </a:rPr>
              <a:t>three chlorides </a:t>
            </a:r>
            <a:r>
              <a:rPr lang="en-IN" sz="2400" b="1" dirty="0"/>
              <a:t>binding with the complex ion, the charge on the complex ion must be </a:t>
            </a:r>
            <a:r>
              <a:rPr lang="en-IN" sz="2400" b="1" dirty="0">
                <a:solidFill>
                  <a:srgbClr val="C00000"/>
                </a:solidFill>
              </a:rPr>
              <a:t>+</a:t>
            </a:r>
            <a:r>
              <a:rPr lang="en-IN" sz="2400" b="1" dirty="0" smtClean="0">
                <a:solidFill>
                  <a:srgbClr val="C00000"/>
                </a:solidFill>
              </a:rPr>
              <a:t>3</a:t>
            </a:r>
            <a:endParaRPr lang="en-IN" sz="2400" dirty="0"/>
          </a:p>
          <a:p>
            <a:pPr>
              <a:buFont typeface="Arial" pitchFamily="34" charset="0"/>
              <a:buChar char="•"/>
            </a:pPr>
            <a:r>
              <a:rPr lang="en-IN" sz="2400" b="1" dirty="0"/>
              <a:t>From the charge on the complex ion and the charge on the </a:t>
            </a:r>
            <a:r>
              <a:rPr lang="en-IN" sz="2400" b="1" dirty="0" err="1"/>
              <a:t>ligands</a:t>
            </a:r>
            <a:r>
              <a:rPr lang="en-IN" sz="2400" b="1" dirty="0"/>
              <a:t>, we can calculate the </a:t>
            </a:r>
            <a:r>
              <a:rPr lang="en-IN" sz="2400" b="1" dirty="0">
                <a:solidFill>
                  <a:srgbClr val="C00000"/>
                </a:solidFill>
              </a:rPr>
              <a:t>oxidation number </a:t>
            </a:r>
            <a:r>
              <a:rPr lang="en-IN" sz="2400" b="1" dirty="0"/>
              <a:t>of the metal. In this example, all the </a:t>
            </a:r>
            <a:r>
              <a:rPr lang="en-IN" sz="2400" b="1" dirty="0" err="1"/>
              <a:t>ligands</a:t>
            </a:r>
            <a:r>
              <a:rPr lang="en-IN" sz="2400" b="1" dirty="0"/>
              <a:t> are neutral molecules. Therefore, the oxidation number of chromium must be same as the charge of the complex ion,</a:t>
            </a:r>
            <a:r>
              <a:rPr lang="en-IN" sz="2400" b="1" dirty="0">
                <a:solidFill>
                  <a:srgbClr val="C00000"/>
                </a:solidFill>
              </a:rPr>
              <a:t> +3.</a:t>
            </a:r>
            <a:endParaRPr lang="en-IN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642918"/>
            <a:ext cx="85725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 smtClean="0">
                <a:solidFill>
                  <a:srgbClr val="C00000"/>
                </a:solidFill>
              </a:rPr>
              <a:t>2.</a:t>
            </a:r>
            <a:r>
              <a:rPr lang="en-IN" sz="2800" b="1" dirty="0">
                <a:solidFill>
                  <a:srgbClr val="C00000"/>
                </a:solidFill>
              </a:rPr>
              <a:t> [Pt(NH</a:t>
            </a:r>
            <a:r>
              <a:rPr lang="en-IN" sz="2800" b="1" baseline="-25000" dirty="0">
                <a:solidFill>
                  <a:srgbClr val="C00000"/>
                </a:solidFill>
              </a:rPr>
              <a:t>3</a:t>
            </a:r>
            <a:r>
              <a:rPr lang="en-IN" sz="2800" b="1" dirty="0">
                <a:solidFill>
                  <a:srgbClr val="C00000"/>
                </a:solidFill>
              </a:rPr>
              <a:t>)</a:t>
            </a:r>
            <a:r>
              <a:rPr lang="en-IN" sz="2800" b="1" baseline="-25000" dirty="0">
                <a:solidFill>
                  <a:srgbClr val="C00000"/>
                </a:solidFill>
              </a:rPr>
              <a:t>5</a:t>
            </a:r>
            <a:r>
              <a:rPr lang="en-IN" sz="2800" b="1" dirty="0">
                <a:solidFill>
                  <a:srgbClr val="C00000"/>
                </a:solidFill>
              </a:rPr>
              <a:t>Cl]Br</a:t>
            </a:r>
            <a:r>
              <a:rPr lang="en-IN" sz="2800" b="1" baseline="-25000" dirty="0">
                <a:solidFill>
                  <a:srgbClr val="C00000"/>
                </a:solidFill>
              </a:rPr>
              <a:t>3</a:t>
            </a:r>
            <a:endParaRPr lang="en-IN" sz="2800" b="1" dirty="0">
              <a:solidFill>
                <a:srgbClr val="C00000"/>
              </a:solidFill>
            </a:endParaRPr>
          </a:p>
          <a:p>
            <a:r>
              <a:rPr lang="en-IN" sz="2800" b="1" dirty="0"/>
              <a:t>Answer: </a:t>
            </a:r>
            <a:r>
              <a:rPr lang="en-IN" sz="2800" b="1" dirty="0" err="1">
                <a:solidFill>
                  <a:srgbClr val="C00000"/>
                </a:solidFill>
              </a:rPr>
              <a:t>pentaamminechloroplatinum</a:t>
            </a:r>
            <a:r>
              <a:rPr lang="en-IN" sz="2800" b="1" dirty="0">
                <a:solidFill>
                  <a:srgbClr val="C00000"/>
                </a:solidFill>
              </a:rPr>
              <a:t>(IV) bromide</a:t>
            </a:r>
            <a:endParaRPr lang="en-IN" sz="2800" dirty="0">
              <a:solidFill>
                <a:srgbClr val="C00000"/>
              </a:solidFill>
            </a:endParaRPr>
          </a:p>
          <a:p>
            <a:r>
              <a:rPr lang="en-IN" sz="2800" b="1" dirty="0"/>
              <a:t>Solution</a:t>
            </a:r>
            <a:r>
              <a:rPr lang="en-IN" sz="2800" b="1" dirty="0" smtClean="0"/>
              <a:t>:</a:t>
            </a:r>
          </a:p>
          <a:p>
            <a:r>
              <a:rPr lang="en-IN" sz="2800" b="1" dirty="0" smtClean="0"/>
              <a:t> </a:t>
            </a:r>
            <a:r>
              <a:rPr lang="en-IN" sz="2800" b="1" dirty="0"/>
              <a:t>The complex ion is a </a:t>
            </a:r>
            <a:r>
              <a:rPr lang="en-IN" sz="2800" b="1" dirty="0" err="1">
                <a:solidFill>
                  <a:srgbClr val="C00000"/>
                </a:solidFill>
              </a:rPr>
              <a:t>cation</a:t>
            </a:r>
            <a:r>
              <a:rPr lang="en-IN" sz="2800" b="1" dirty="0"/>
              <a:t>, the counter anion is the 3 bromides.</a:t>
            </a:r>
            <a:endParaRPr lang="en-IN" sz="2800" dirty="0"/>
          </a:p>
          <a:p>
            <a:r>
              <a:rPr lang="en-IN" sz="2800" b="1" dirty="0"/>
              <a:t>The charge of the complex ion must be </a:t>
            </a:r>
            <a:r>
              <a:rPr lang="en-IN" sz="2800" b="1" dirty="0">
                <a:solidFill>
                  <a:srgbClr val="C00000"/>
                </a:solidFill>
              </a:rPr>
              <a:t>+3 </a:t>
            </a:r>
            <a:r>
              <a:rPr lang="en-IN" sz="2800" b="1" dirty="0"/>
              <a:t>since it bonds with 3 bromides.</a:t>
            </a:r>
            <a:endParaRPr lang="en-IN" sz="2800" dirty="0"/>
          </a:p>
          <a:p>
            <a:r>
              <a:rPr lang="en-IN" sz="2800" b="1" dirty="0"/>
              <a:t>The NH</a:t>
            </a:r>
            <a:r>
              <a:rPr lang="en-IN" sz="2800" b="1" baseline="-25000" dirty="0"/>
              <a:t>3</a:t>
            </a:r>
            <a:r>
              <a:rPr lang="en-IN" sz="2800" b="1" dirty="0"/>
              <a:t> are neutral molecules while the chloride carries - 1 charge. Therefore, the oxidation number of platinum must be </a:t>
            </a:r>
            <a:r>
              <a:rPr lang="en-IN" sz="2800" b="1" dirty="0">
                <a:solidFill>
                  <a:srgbClr val="C00000"/>
                </a:solidFill>
              </a:rPr>
              <a:t>+4</a:t>
            </a:r>
            <a:r>
              <a:rPr lang="en-IN" sz="2800" b="1" dirty="0"/>
              <a:t>.</a:t>
            </a:r>
            <a:endParaRPr lang="en-IN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857232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3. [Pt(H</a:t>
            </a:r>
            <a:r>
              <a:rPr kumimoji="0" lang="en-US" sz="2800" b="1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NCH</a:t>
            </a:r>
            <a:r>
              <a:rPr kumimoji="0" lang="en-US" sz="2800" b="1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CH</a:t>
            </a:r>
            <a:r>
              <a:rPr kumimoji="0" lang="en-US" sz="2800" b="1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NH</a:t>
            </a:r>
            <a:r>
              <a:rPr kumimoji="0" lang="en-US" sz="2800" b="1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en-US" sz="2800" b="1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Cl</a:t>
            </a:r>
            <a:r>
              <a:rPr kumimoji="0" lang="en-US" sz="2800" b="1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]Cl</a:t>
            </a:r>
            <a:r>
              <a:rPr kumimoji="0" lang="en-US" sz="2800" b="1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2800" b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Answer: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dichlorobis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ethylenediamine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)platinum(IV) chloride</a:t>
            </a:r>
            <a:endParaRPr kumimoji="0" lang="en-US" sz="2800" b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Solution: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ethylenediamine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is a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bidentate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ligand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, the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bis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-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prefix is used instead of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di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-</a:t>
            </a:r>
            <a:endParaRPr kumimoji="0" lang="en-US" sz="2800" b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500438"/>
            <a:ext cx="84296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800" b="1" dirty="0" smtClean="0"/>
              <a:t>The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ethylenediamine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is</a:t>
            </a:r>
            <a:r>
              <a:rPr kumimoji="0" lang="en-US" sz="2800" b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a </a:t>
            </a:r>
            <a:r>
              <a:rPr lang="en-IN" sz="2800" b="1" dirty="0" smtClean="0"/>
              <a:t>neutral molecules while the chloride carries - 1 charge. Therefore, the oxidation number of platinum must be </a:t>
            </a:r>
            <a:r>
              <a:rPr lang="en-IN" sz="2800" b="1" dirty="0" smtClean="0">
                <a:solidFill>
                  <a:srgbClr val="C00000"/>
                </a:solidFill>
              </a:rPr>
              <a:t>+4</a:t>
            </a:r>
            <a:r>
              <a:rPr lang="en-IN" sz="2800" b="1" dirty="0" smtClean="0"/>
              <a:t>.</a:t>
            </a:r>
            <a:endParaRPr lang="en-IN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 4. [Co(H</a:t>
            </a:r>
            <a:r>
              <a:rPr kumimoji="0" lang="en-US" sz="2800" b="1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NCH</a:t>
            </a:r>
            <a:r>
              <a:rPr kumimoji="0" lang="en-US" sz="2800" b="1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CH</a:t>
            </a:r>
            <a:r>
              <a:rPr kumimoji="0" lang="en-US" sz="2800" b="1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NH</a:t>
            </a:r>
            <a:r>
              <a:rPr kumimoji="0" lang="en-US" sz="2800" b="1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en-US" sz="2800" b="1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]</a:t>
            </a:r>
            <a:r>
              <a:rPr kumimoji="0" lang="en-US" sz="2800" b="1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(SO</a:t>
            </a:r>
            <a:r>
              <a:rPr kumimoji="0" lang="en-US" sz="2800" b="1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en-US" sz="2800" b="1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2800" b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Answer: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tris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ethylenediamine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)cobalt(III) sulfate</a:t>
            </a:r>
            <a:endParaRPr kumimoji="0" lang="en-US" sz="2800" b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Solution: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The sulfate is the counter anion in this molecule. Since it takes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3 sulfates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to bond with two complex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cations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, the charge on each complex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cation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must be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+3.</a:t>
            </a:r>
            <a:endParaRPr kumimoji="0" lang="en-US" sz="2800" b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Since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ethylenediamine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is a neutral molecule, the oxidation number of cobalt in the complex ion must be +3.</a:t>
            </a:r>
            <a:endParaRPr kumimoji="0" lang="en-US" sz="2800" b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Again, remember that you never have to indicate the number of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cations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and anions in the name of an ionic compound.</a:t>
            </a:r>
            <a:endParaRPr kumimoji="0" lang="en-US" sz="2800" b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428604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5. K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[Fe(CN)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6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]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Answer: potassium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hexacyanoferrate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(II)</a:t>
            </a:r>
            <a:endParaRPr kumimoji="0" lang="en-US" sz="2800" b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Solution: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potassium is the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cation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and the complex ion is the anion.</a:t>
            </a:r>
            <a:endParaRPr kumimoji="0" lang="en-US" sz="2800" b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Since there are 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4 K</a:t>
            </a:r>
            <a:r>
              <a:rPr kumimoji="0" lang="en-US" sz="2800" b="1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+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binding with a complex ion, the charge on the complex ion must be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Symbol" pitchFamily="18" charset="2"/>
                <a:cs typeface="Arial" pitchFamily="34" charset="0"/>
              </a:rPr>
              <a:t>-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 4.</a:t>
            </a:r>
            <a:endParaRPr kumimoji="0" lang="en-US" sz="2800" b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Since each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ligand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carries –1 charge, the oxidation number of Fe must be +2.</a:t>
            </a:r>
            <a:endParaRPr kumimoji="0" lang="en-US" sz="2800" b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The common name of this compound is potassium </a:t>
            </a:r>
            <a:r>
              <a:rPr kumimoji="0" lang="en-US" sz="2800" b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ferrocyanide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n-US" sz="2800" b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142984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6. Na</a:t>
            </a:r>
            <a:r>
              <a:rPr kumimoji="0" lang="en-US" sz="3600" b="1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2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[NiCl</a:t>
            </a:r>
            <a:r>
              <a:rPr kumimoji="0" lang="en-US" sz="3600" b="1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4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Times New Roman" pitchFamily="18" charset="0"/>
              </a:rPr>
              <a:t>]</a:t>
            </a:r>
            <a:endParaRPr kumimoji="0" lang="en-US" sz="3600" b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Answer: sodium </a:t>
            </a:r>
            <a:r>
              <a:rPr kumimoji="0" lang="en-US" sz="3600" u="none" strike="noStrike" cap="none" normalizeH="0" baseline="0" dirty="0" err="1" smtClean="0">
                <a:ln>
                  <a:noFill/>
                </a:ln>
                <a:effectLst/>
                <a:cs typeface="Arial" pitchFamily="34" charset="0"/>
              </a:rPr>
              <a:t>tetrachloronickelate</a:t>
            </a:r>
            <a:r>
              <a:rPr kumimoji="0" lang="en-US" sz="360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(II)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Solution: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The complex ion is the </a:t>
            </a:r>
            <a:r>
              <a:rPr kumimoji="0" lang="en-US" sz="36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anion</a:t>
            </a:r>
            <a:r>
              <a:rPr kumimoji="0" lang="en-US" sz="360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 so we have to add the suffix </a:t>
            </a:r>
            <a:r>
              <a:rPr kumimoji="0" lang="en-US" sz="36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–ate </a:t>
            </a:r>
            <a:r>
              <a:rPr kumimoji="0" lang="en-US" sz="360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in the name of the </a:t>
            </a:r>
            <a:r>
              <a:rPr kumimoji="0" lang="en-US" sz="36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metal</a:t>
            </a:r>
            <a:r>
              <a:rPr kumimoji="0" lang="en-US" sz="360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000504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US" sz="32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Since each </a:t>
            </a:r>
            <a:r>
              <a:rPr kumimoji="0" lang="en-US" sz="320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ligand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carries 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–1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charge, the oxidation number of Ni must be 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+2.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7. Pt(NH</a:t>
            </a:r>
            <a:r>
              <a:rPr kumimoji="0" lang="en-US" sz="320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en-US" sz="320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Cl</a:t>
            </a:r>
            <a:r>
              <a:rPr kumimoji="0" lang="en-US" sz="320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320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Answer: </a:t>
            </a:r>
            <a:r>
              <a:rPr kumimoji="0" lang="en-US" sz="320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diamminetetrachloroplatinum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(IV)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Solution: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2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This is a neutral molecule because the charge on 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Pt</a:t>
            </a:r>
            <a:r>
              <a:rPr kumimoji="0" lang="en-US" sz="320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+4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 equals the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negative 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charges on the four </a:t>
            </a:r>
            <a:r>
              <a:rPr kumimoji="0" lang="en-US" sz="32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chloro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ligands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2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If the compound is 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[Pt(NH</a:t>
            </a:r>
            <a:r>
              <a:rPr kumimoji="0" lang="en-US" sz="320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3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r>
              <a:rPr kumimoji="0" lang="en-US" sz="320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Cl</a:t>
            </a:r>
            <a:r>
              <a:rPr kumimoji="0" lang="en-US" sz="320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]Cl</a:t>
            </a:r>
            <a:r>
              <a:rPr kumimoji="0" lang="en-US" sz="320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320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eventhough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the number of ions and atoms in the molecule are identical to the example, it should be named: </a:t>
            </a:r>
            <a:r>
              <a:rPr kumimoji="0" lang="en-US" sz="32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diamminedichloroplatinum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(II) </a:t>
            </a:r>
            <a:r>
              <a:rPr kumimoji="0" lang="en-US" sz="32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chloride, a big difference.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57158" y="1357298"/>
            <a:ext cx="835824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8. Fe(CO)</a:t>
            </a:r>
            <a:r>
              <a:rPr kumimoji="0" lang="en-US" sz="280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Answer: </a:t>
            </a:r>
            <a:r>
              <a:rPr kumimoji="0" lang="en-US" sz="280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pentacarbonyliron</a:t>
            </a:r>
            <a:r>
              <a:rPr kumimoji="0" lang="en-US" sz="28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(0)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Solution: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Since it is a </a:t>
            </a:r>
            <a:r>
              <a:rPr kumimoji="0" lang="en-US" sz="280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neutral complex, </a:t>
            </a:r>
            <a:r>
              <a:rPr kumimoji="0" lang="en-US" sz="28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it is named in the same way as a complex </a:t>
            </a:r>
            <a:r>
              <a:rPr kumimoji="0" lang="en-US" sz="280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cation</a:t>
            </a:r>
            <a:r>
              <a:rPr kumimoji="0" lang="en-US" sz="280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. The common name of this compound, iron carbonyl, is used more often.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9144000" cy="9787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9. (NH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[Ni(C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(H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O)</a:t>
            </a:r>
            <a:r>
              <a:rPr kumimoji="0" lang="en-US" sz="3600" b="0" i="0" u="none" strike="noStrike" cap="none" normalizeH="0" baseline="-3000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Answer: ammonium </a:t>
            </a:r>
            <a:r>
              <a:rPr kumimoji="0" lang="en-US" sz="3600" b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diaquabis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3600" b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oxalato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)</a:t>
            </a:r>
            <a:r>
              <a:rPr kumimoji="0" lang="en-US" sz="3600" b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nickelate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(II)</a:t>
            </a:r>
            <a:endParaRPr kumimoji="0" lang="en-US" sz="3600" b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Solution: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36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The oxalate ion is a </a:t>
            </a:r>
            <a:r>
              <a:rPr kumimoji="0" lang="en-US" sz="3600" b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bidentate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1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ligand</a:t>
            </a:r>
            <a:r>
              <a:rPr kumimoji="0" lang="en-US" sz="3600" b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i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i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i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i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i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i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1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642918"/>
            <a:ext cx="70009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10. [Ag(NH</a:t>
            </a:r>
            <a:r>
              <a:rPr lang="en-US" sz="3200" baseline="-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aseline="-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][Ag(CN)</a:t>
            </a:r>
            <a:r>
              <a:rPr lang="en-US" sz="3200" baseline="-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Answer: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diamminesilver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(I)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dicyanoargentate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(I)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You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can have a compound where both the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cation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and the anion are complex ions. Notice how the name of the metal differs even though they are the same metal ions.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1285860"/>
            <a:ext cx="8072494" cy="41549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/>
              <a:t> </a:t>
            </a:r>
            <a:r>
              <a:rPr lang="en-IN" sz="4400" b="1" dirty="0"/>
              <a:t>Name the </a:t>
            </a:r>
            <a:r>
              <a:rPr lang="en-IN" sz="4400" b="1" dirty="0" err="1"/>
              <a:t>ligands</a:t>
            </a:r>
            <a:r>
              <a:rPr lang="en-IN" sz="4400" b="1" dirty="0"/>
              <a:t> first, in alphabetical order, then the metal atom or ion</a:t>
            </a:r>
            <a:r>
              <a:rPr lang="en-IN" sz="4400" dirty="0"/>
              <a:t>. </a:t>
            </a:r>
            <a:endParaRPr lang="en-IN" sz="4400" dirty="0" smtClean="0"/>
          </a:p>
          <a:p>
            <a:pPr>
              <a:buFont typeface="Arial" pitchFamily="34" charset="0"/>
              <a:buChar char="•"/>
            </a:pPr>
            <a:r>
              <a:rPr lang="en-IN" sz="4400" b="1" dirty="0" smtClean="0"/>
              <a:t>Note</a:t>
            </a:r>
            <a:r>
              <a:rPr lang="en-IN" sz="4400" b="1" dirty="0"/>
              <a:t>: </a:t>
            </a:r>
            <a:r>
              <a:rPr lang="en-IN" sz="4400" dirty="0"/>
              <a:t>The </a:t>
            </a:r>
            <a:r>
              <a:rPr lang="en-IN" sz="4400" b="1" dirty="0"/>
              <a:t>metal atom or ion</a:t>
            </a:r>
            <a:r>
              <a:rPr lang="en-IN" sz="4400" dirty="0"/>
              <a:t> is written </a:t>
            </a:r>
            <a:r>
              <a:rPr lang="en-IN" sz="4400" b="1" dirty="0"/>
              <a:t>before</a:t>
            </a:r>
            <a:r>
              <a:rPr lang="en-IN" sz="4400" dirty="0"/>
              <a:t> the </a:t>
            </a:r>
            <a:r>
              <a:rPr lang="en-IN" sz="4400" b="1" dirty="0" err="1"/>
              <a:t>ligands</a:t>
            </a:r>
            <a:r>
              <a:rPr lang="en-IN" sz="4400" dirty="0"/>
              <a:t> in the </a:t>
            </a:r>
            <a:r>
              <a:rPr lang="en-IN" sz="4400" b="1" dirty="0"/>
              <a:t>chemical formula</a:t>
            </a:r>
            <a:r>
              <a:rPr lang="en-IN" sz="44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00034" y="571480"/>
            <a:ext cx="8001056" cy="57542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For anionic </a:t>
            </a:r>
            <a:r>
              <a:rPr kumimoji="0" lang="en-US" sz="28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ligands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end in "-o"; for anions that end in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"-</a:t>
            </a:r>
            <a:r>
              <a:rPr kumimoji="0" lang="en-US" sz="28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ide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"(e.g. chloride), "-ate“  (e.g. sulfate, nitrate),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and "-</a:t>
            </a:r>
            <a:r>
              <a:rPr kumimoji="0" lang="en-US" sz="28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ite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" (e.g. </a:t>
            </a:r>
            <a:r>
              <a:rPr kumimoji="0" lang="en-US" sz="28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nirite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), change the endings as follows: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 -</a:t>
            </a:r>
            <a:r>
              <a:rPr kumimoji="0" lang="en-US" sz="28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ide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    -o; -ate    -</a:t>
            </a:r>
            <a:r>
              <a:rPr kumimoji="0" lang="en-US" sz="28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ato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; -</a:t>
            </a:r>
            <a:r>
              <a:rPr kumimoji="0" lang="en-US" sz="28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ite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    -</a:t>
            </a:r>
            <a:r>
              <a:rPr kumimoji="0" lang="en-US" sz="28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ito</a:t>
            </a:r>
            <a:endParaRPr kumimoji="0" lang="en-US" sz="2800" b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 For neutral </a:t>
            </a:r>
            <a:r>
              <a:rPr kumimoji="0" lang="en-US" sz="28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ligands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, the common name of the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molecule is used.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e.g. H</a:t>
            </a:r>
            <a:r>
              <a:rPr kumimoji="0" lang="en-US" sz="2800" b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2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NCH</a:t>
            </a:r>
            <a:r>
              <a:rPr kumimoji="0" lang="en-US" sz="2800" b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2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CH</a:t>
            </a:r>
            <a:r>
              <a:rPr kumimoji="0" lang="en-US" sz="2800" b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2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NH</a:t>
            </a:r>
            <a:r>
              <a:rPr kumimoji="0" lang="en-US" sz="2800" b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2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 (</a:t>
            </a:r>
            <a:r>
              <a:rPr kumimoji="0" lang="en-US" sz="28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ethylenediamine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 </a:t>
            </a:r>
            <a:r>
              <a:rPr kumimoji="0" lang="en-US" sz="2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Important exceptions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: water is called ‘aqua’,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 ammonia is called ‘ammine’,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carbon monoxide is called ‘carbonyl’, and the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N</a:t>
            </a:r>
            <a:r>
              <a:rPr kumimoji="0" lang="en-US" sz="2800" b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2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 and O</a:t>
            </a:r>
            <a:r>
              <a:rPr kumimoji="0" lang="en-US" sz="2800" b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2 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are called ‘</a:t>
            </a:r>
            <a:r>
              <a:rPr kumimoji="0" lang="en-US" sz="28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dinitrogen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’ and ‘</a:t>
            </a:r>
            <a:r>
              <a:rPr kumimoji="0" lang="en-US" sz="2800" b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dioxygen</a:t>
            </a: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’.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www.chemistry.wustl.edu/~edudev/LabTutorials/arro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28875" y="-411163"/>
            <a:ext cx="238125" cy="76200"/>
          </a:xfrm>
          <a:prstGeom prst="rect">
            <a:avLst/>
          </a:prstGeom>
          <a:noFill/>
        </p:spPr>
      </p:pic>
      <p:pic>
        <p:nvPicPr>
          <p:cNvPr id="20483" name="Picture 3" descr="http://www.chemistry.wustl.edu/~edudev/LabTutorials/arro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92475" y="-411163"/>
            <a:ext cx="238125" cy="76200"/>
          </a:xfrm>
          <a:prstGeom prst="rect">
            <a:avLst/>
          </a:prstGeom>
          <a:noFill/>
        </p:spPr>
      </p:pic>
      <p:pic>
        <p:nvPicPr>
          <p:cNvPr id="20484" name="Picture 4" descr="http://www.chemistry.wustl.edu/~edudev/LabTutorials/arro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83075" y="-411163"/>
            <a:ext cx="238125" cy="7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571" y="1"/>
            <a:ext cx="8512833" cy="6778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928670"/>
            <a:ext cx="7643866" cy="50783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b="1" dirty="0"/>
              <a:t> </a:t>
            </a:r>
            <a:r>
              <a:rPr lang="en-IN" sz="3600" dirty="0"/>
              <a:t>Greek prefixes are used to designate the number of each type of </a:t>
            </a:r>
            <a:r>
              <a:rPr lang="en-IN" sz="3600" dirty="0" err="1"/>
              <a:t>ligand</a:t>
            </a:r>
            <a:r>
              <a:rPr lang="en-IN" sz="3600" dirty="0"/>
              <a:t> in the complex ion, e.g. </a:t>
            </a:r>
            <a:r>
              <a:rPr lang="en-IN" sz="3600" dirty="0" err="1"/>
              <a:t>di</a:t>
            </a:r>
            <a:r>
              <a:rPr lang="en-IN" sz="3600" dirty="0"/>
              <a:t>-, tri- and tetra-. </a:t>
            </a:r>
            <a:endParaRPr lang="en-IN" sz="3600" dirty="0" smtClean="0"/>
          </a:p>
          <a:p>
            <a:pPr>
              <a:buFont typeface="Arial" pitchFamily="34" charset="0"/>
              <a:buChar char="•"/>
            </a:pPr>
            <a:r>
              <a:rPr lang="en-IN" sz="3600" dirty="0" smtClean="0"/>
              <a:t>If </a:t>
            </a:r>
            <a:r>
              <a:rPr lang="en-IN" sz="3600" dirty="0"/>
              <a:t>the </a:t>
            </a:r>
            <a:r>
              <a:rPr lang="en-IN" sz="3600" dirty="0" err="1"/>
              <a:t>ligand</a:t>
            </a:r>
            <a:r>
              <a:rPr lang="en-IN" sz="3600" dirty="0"/>
              <a:t> already contains a Greek prefix (e.g. </a:t>
            </a:r>
            <a:r>
              <a:rPr lang="en-IN" sz="3600" dirty="0" err="1"/>
              <a:t>ethylene</a:t>
            </a:r>
            <a:r>
              <a:rPr lang="en-IN" sz="3600" b="1" dirty="0" err="1"/>
              <a:t>di</a:t>
            </a:r>
            <a:r>
              <a:rPr lang="en-IN" sz="3600" dirty="0" err="1"/>
              <a:t>amine</a:t>
            </a:r>
            <a:r>
              <a:rPr lang="en-IN" sz="3600" dirty="0"/>
              <a:t>) or if it is </a:t>
            </a:r>
            <a:r>
              <a:rPr lang="en-IN" sz="3600" dirty="0" err="1"/>
              <a:t>polydentate</a:t>
            </a:r>
            <a:r>
              <a:rPr lang="en-IN" sz="3600" dirty="0"/>
              <a:t> </a:t>
            </a:r>
            <a:r>
              <a:rPr lang="en-IN" sz="3600" dirty="0" err="1"/>
              <a:t>ligands</a:t>
            </a:r>
            <a:r>
              <a:rPr lang="en-IN" sz="3600" dirty="0"/>
              <a:t> (</a:t>
            </a:r>
            <a:r>
              <a:rPr lang="en-IN" sz="3600" dirty="0" err="1"/>
              <a:t>ie</a:t>
            </a:r>
            <a:r>
              <a:rPr lang="en-IN" sz="3600" dirty="0"/>
              <a:t>. can attach at more than one binding site) the prefixes </a:t>
            </a:r>
            <a:r>
              <a:rPr lang="en-IN" sz="3600" dirty="0" err="1"/>
              <a:t>bis</a:t>
            </a:r>
            <a:r>
              <a:rPr lang="en-IN" sz="3600" dirty="0"/>
              <a:t>-, </a:t>
            </a:r>
            <a:r>
              <a:rPr lang="en-IN" sz="3600" dirty="0" err="1"/>
              <a:t>tris</a:t>
            </a:r>
            <a:r>
              <a:rPr lang="en-IN" sz="3600" dirty="0"/>
              <a:t>-, </a:t>
            </a:r>
            <a:r>
              <a:rPr lang="en-IN" sz="3600" dirty="0" err="1"/>
              <a:t>tetrakis</a:t>
            </a:r>
            <a:r>
              <a:rPr lang="en-IN" sz="3600" dirty="0"/>
              <a:t>-, </a:t>
            </a:r>
            <a:r>
              <a:rPr lang="en-IN" sz="3600" dirty="0" err="1"/>
              <a:t>pentakis</a:t>
            </a:r>
            <a:r>
              <a:rPr lang="en-IN" sz="3600" dirty="0"/>
              <a:t>-, are used instead.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861" y="220698"/>
            <a:ext cx="8621517" cy="6065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1285860"/>
            <a:ext cx="8643998" cy="39703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 smtClean="0"/>
              <a:t> </a:t>
            </a:r>
            <a:r>
              <a:rPr lang="en-IN" sz="2800" dirty="0"/>
              <a:t>After naming the </a:t>
            </a:r>
            <a:r>
              <a:rPr lang="en-IN" sz="2800" dirty="0" err="1"/>
              <a:t>ligands</a:t>
            </a:r>
            <a:r>
              <a:rPr lang="en-IN" sz="2800" dirty="0"/>
              <a:t>, name the central metal. If the complex ion is a </a:t>
            </a:r>
            <a:r>
              <a:rPr lang="en-IN" sz="2800" dirty="0" err="1"/>
              <a:t>cation</a:t>
            </a:r>
            <a:r>
              <a:rPr lang="en-IN" sz="2800" dirty="0"/>
              <a:t>, the metal is named same as the element. For example, Co in a complex </a:t>
            </a:r>
            <a:r>
              <a:rPr lang="en-IN" sz="2800" dirty="0" err="1"/>
              <a:t>cation</a:t>
            </a:r>
            <a:r>
              <a:rPr lang="en-IN" sz="2800" dirty="0"/>
              <a:t> is call cobalt and Pt is called platinum. </a:t>
            </a:r>
            <a:endParaRPr lang="en-IN" sz="2800" dirty="0" smtClean="0"/>
          </a:p>
          <a:p>
            <a:pPr>
              <a:buFont typeface="Arial" pitchFamily="34" charset="0"/>
              <a:buChar char="•"/>
            </a:pPr>
            <a:r>
              <a:rPr lang="en-IN" sz="2800" dirty="0" smtClean="0"/>
              <a:t>If </a:t>
            </a:r>
            <a:r>
              <a:rPr lang="en-IN" sz="2800" dirty="0"/>
              <a:t>the complex ion is an anion, the name of the metal ends with the suffix –ate. </a:t>
            </a:r>
            <a:r>
              <a:rPr lang="en-IN" sz="2800" dirty="0" smtClean="0"/>
              <a:t>For </a:t>
            </a:r>
            <a:r>
              <a:rPr lang="en-IN" sz="2800" dirty="0"/>
              <a:t>example, Co in a complex anion is called </a:t>
            </a:r>
            <a:r>
              <a:rPr lang="en-IN" sz="2800" dirty="0" err="1"/>
              <a:t>cobaltate</a:t>
            </a:r>
            <a:r>
              <a:rPr lang="en-IN" sz="2800" dirty="0"/>
              <a:t> and Pt is called </a:t>
            </a:r>
            <a:r>
              <a:rPr lang="en-IN" sz="2800" dirty="0" err="1"/>
              <a:t>platinate</a:t>
            </a:r>
            <a:r>
              <a:rPr lang="en-IN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/>
              <a:t> </a:t>
            </a:r>
            <a:r>
              <a:rPr lang="en-IN" sz="2800" dirty="0"/>
              <a:t>For some metals, the Latin names are used in the complex anions e.g. Fe is called ferrate (not </a:t>
            </a:r>
            <a:r>
              <a:rPr lang="en-IN" sz="2800" dirty="0" err="1"/>
              <a:t>ironate</a:t>
            </a:r>
            <a:r>
              <a:rPr lang="en-IN" sz="2800" dirty="0"/>
              <a:t>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763" y="357166"/>
            <a:ext cx="874127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500042"/>
            <a:ext cx="80010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/>
              <a:t> </a:t>
            </a:r>
            <a:r>
              <a:rPr lang="en-IN" sz="2800" dirty="0"/>
              <a:t>Following the name of the metal, the oxidation state of the metal in the complex is given as a Roman numeral in parentheses.</a:t>
            </a:r>
          </a:p>
        </p:txBody>
      </p:sp>
      <p:sp>
        <p:nvSpPr>
          <p:cNvPr id="3" name="Rectangle 2"/>
          <p:cNvSpPr/>
          <p:nvPr/>
        </p:nvSpPr>
        <p:spPr>
          <a:xfrm>
            <a:off x="785786" y="1928802"/>
            <a:ext cx="79296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800" dirty="0"/>
              <a:t>To name a neutral complex molecule, follow the rules of naming a complex </a:t>
            </a:r>
            <a:r>
              <a:rPr lang="en-IN" sz="2800" dirty="0" err="1"/>
              <a:t>cation</a:t>
            </a:r>
            <a:r>
              <a:rPr lang="en-IN" sz="2800" dirty="0"/>
              <a:t>. </a:t>
            </a:r>
            <a:endParaRPr lang="en-IN" sz="2800" dirty="0" smtClean="0"/>
          </a:p>
          <a:p>
            <a:pPr>
              <a:buFont typeface="Wingdings" pitchFamily="2" charset="2"/>
              <a:buChar char="v"/>
            </a:pPr>
            <a:r>
              <a:rPr lang="en-IN" sz="2800" b="1" dirty="0" smtClean="0"/>
              <a:t>Remember</a:t>
            </a:r>
            <a:r>
              <a:rPr lang="en-IN" sz="2800" b="1" dirty="0"/>
              <a:t>:</a:t>
            </a:r>
            <a:r>
              <a:rPr lang="en-IN" sz="2800" dirty="0"/>
              <a:t> Name the </a:t>
            </a:r>
            <a:r>
              <a:rPr lang="en-IN" sz="2800" dirty="0" err="1" smtClean="0"/>
              <a:t>cation</a:t>
            </a:r>
            <a:r>
              <a:rPr lang="en-IN" sz="2800" dirty="0"/>
              <a:t> </a:t>
            </a:r>
            <a:r>
              <a:rPr lang="en-IN" sz="2800" b="1" dirty="0"/>
              <a:t>BEFORE </a:t>
            </a:r>
            <a:r>
              <a:rPr lang="en-IN" sz="2800" dirty="0"/>
              <a:t>the </a:t>
            </a:r>
            <a:r>
              <a:rPr lang="en-IN" sz="2800" dirty="0" smtClean="0"/>
              <a:t>anion.</a:t>
            </a:r>
            <a:endParaRPr lang="en-IN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479</Words>
  <Application>Microsoft Office PowerPoint</Application>
  <PresentationFormat>On-screen Show (4:3)</PresentationFormat>
  <Paragraphs>97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NOMENCLATURE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NOMENCLATURE</dc:title>
  <dc:creator>ismail - [2010]</dc:creator>
  <cp:lastModifiedBy>ismail - [2010]</cp:lastModifiedBy>
  <cp:revision>12</cp:revision>
  <dcterms:created xsi:type="dcterms:W3CDTF">2019-09-10T03:15:33Z</dcterms:created>
  <dcterms:modified xsi:type="dcterms:W3CDTF">2019-09-10T05:03:07Z</dcterms:modified>
</cp:coreProperties>
</file>